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87" r:id="rId1"/>
    <p:sldMasterId id="2147483707" r:id="rId2"/>
    <p:sldMasterId id="2147483709" r:id="rId3"/>
  </p:sldMasterIdLst>
  <p:notesMasterIdLst>
    <p:notesMasterId r:id="rId26"/>
  </p:notesMasterIdLst>
  <p:handoutMasterIdLst>
    <p:handoutMasterId r:id="rId27"/>
  </p:handoutMasterIdLst>
  <p:sldIdLst>
    <p:sldId id="270" r:id="rId4"/>
    <p:sldId id="272" r:id="rId5"/>
    <p:sldId id="273" r:id="rId6"/>
    <p:sldId id="274" r:id="rId7"/>
    <p:sldId id="277" r:id="rId8"/>
    <p:sldId id="275" r:id="rId9"/>
    <p:sldId id="276" r:id="rId10"/>
    <p:sldId id="281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87" r:id="rId22"/>
    <p:sldId id="292" r:id="rId23"/>
    <p:sldId id="290" r:id="rId24"/>
    <p:sldId id="293" r:id="rId25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8FF"/>
    <a:srgbClr val="EE00EF"/>
    <a:srgbClr val="FFFFC0"/>
    <a:srgbClr val="C1DF87"/>
    <a:srgbClr val="4EB3CF"/>
    <a:srgbClr val="ECBF51"/>
    <a:srgbClr val="33578F"/>
    <a:srgbClr val="C26B6F"/>
    <a:srgbClr val="FFF0D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86" autoAdjust="0"/>
  </p:normalViewPr>
  <p:slideViewPr>
    <p:cSldViewPr snapToGrid="0">
      <p:cViewPr>
        <p:scale>
          <a:sx n="112" d="100"/>
          <a:sy n="112" d="100"/>
        </p:scale>
        <p:origin x="-808" y="-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B3E-CAE4-024A-8509-45F05B7B41A3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EF14-9F22-C941-BC99-9ED6601BF6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2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865" y="147408"/>
            <a:ext cx="7543800" cy="5698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1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4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lang="en-US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30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48" y="80429"/>
            <a:ext cx="7543800" cy="1088404"/>
          </a:xfrm>
        </p:spPr>
        <p:txBody>
          <a:bodyPr/>
          <a:lstStyle>
            <a:lvl1pPr marL="0">
              <a:defRPr lang="fr-FR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827" y="1259999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017124" y="4501597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D65D73-4504-AB49-B4F7-6FD183CBFC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ZoneTexte 2"/>
          <p:cNvSpPr txBox="1"/>
          <p:nvPr userDrawn="1"/>
        </p:nvSpPr>
        <p:spPr>
          <a:xfrm>
            <a:off x="7971765" y="4796412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0DA110-6725-C841-814C-54A759A6859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lang="en-US" sz="2800" kern="1200" spc="-28" baseline="0" dirty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Molécules de la santé</a:t>
            </a:r>
            <a:endParaRPr lang="fr-F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059" y="4585543"/>
            <a:ext cx="7543800" cy="367241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fr-FR" dirty="0"/>
              <a:t>Matthis CHAPON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0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0" y="2787902"/>
            <a:ext cx="9144000" cy="636487"/>
          </a:xfrm>
          <a:prstGeom prst="rect">
            <a:avLst/>
          </a:prstGeom>
          <a:solidFill>
            <a:srgbClr val="CF8182"/>
          </a:solidFill>
        </p:spPr>
        <p:txBody>
          <a:bodyPr lIns="68580" tIns="34290" rIns="68580" bIns="3429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Agrégation </a:t>
            </a:r>
            <a:r>
              <a:rPr lang="fr-FR" sz="1800" dirty="0">
                <a:solidFill>
                  <a:schemeClr val="tx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9467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 par </a:t>
            </a:r>
            <a:r>
              <a:rPr lang="fr-FR" dirty="0" err="1" smtClean="0"/>
              <a:t>hydrodistillation</a:t>
            </a:r>
            <a:endParaRPr lang="fr-FR" dirty="0"/>
          </a:p>
        </p:txBody>
      </p:sp>
      <p:pic>
        <p:nvPicPr>
          <p:cNvPr id="6" name="Image 5" descr="Capture d’écran 2020-05-17 à 11.22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0" y="1043191"/>
            <a:ext cx="5514252" cy="30343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7689" t="12219" r="6078" b="10587"/>
          <a:stretch/>
        </p:blipFill>
        <p:spPr>
          <a:xfrm>
            <a:off x="5601780" y="669002"/>
            <a:ext cx="2880269" cy="18822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68762" y="2619317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Clous de Girofle</a:t>
            </a:r>
            <a:endParaRPr lang="fr-FR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59756" y="4365529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Montage d’</a:t>
            </a:r>
            <a:r>
              <a:rPr lang="fr-FR" b="1" u="sng" dirty="0" err="1" smtClean="0"/>
              <a:t>hydrodistillation</a:t>
            </a:r>
            <a:endParaRPr lang="fr-FR" b="1" u="sng" dirty="0"/>
          </a:p>
        </p:txBody>
      </p:sp>
      <p:cxnSp>
        <p:nvCxnSpPr>
          <p:cNvPr id="12" name="Connecteur droit 11"/>
          <p:cNvCxnSpPr/>
          <p:nvPr/>
        </p:nvCxnSpPr>
        <p:spPr>
          <a:xfrm flipH="1" flipV="1">
            <a:off x="1145303" y="850428"/>
            <a:ext cx="11340" cy="9864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0" y="918461"/>
            <a:ext cx="1099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Thermomètre</a:t>
            </a:r>
            <a:endParaRPr lang="fr-FR" sz="1200" dirty="0"/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975210" y="1077208"/>
            <a:ext cx="158754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7" y="3444916"/>
            <a:ext cx="1962105" cy="102266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672691" y="4449894"/>
            <a:ext cx="95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Eugénol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7387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804DC21-4D04-4689-B5AE-88CE78811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5977965" y="838876"/>
            <a:ext cx="2894758" cy="3644818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="" xmlns:a16="http://schemas.microsoft.com/office/drawing/2014/main" id="{AC19E88D-3FF5-4F81-92E3-42FD227D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07288"/>
              </p:ext>
            </p:extLst>
          </p:nvPr>
        </p:nvGraphicFramePr>
        <p:xfrm>
          <a:off x="271277" y="1313374"/>
          <a:ext cx="5676899" cy="25183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5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93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85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31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8076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Ethanol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Solubilité de l’eugénol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Peu 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823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Densité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5282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Miscibilité</a:t>
                      </a:r>
                      <a:r>
                        <a:rPr lang="fr-FR" sz="2000" b="1" baseline="0" dirty="0">
                          <a:solidFill>
                            <a:schemeClr val="tx1"/>
                          </a:solidFill>
                        </a:rPr>
                        <a:t> avec l’eau</a:t>
                      </a:r>
                      <a:endParaRPr lang="fr-F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Miscible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Non miscible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8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au 51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6299EFDC-D811-415D-AE6E-13C7739ED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39356"/>
              </p:ext>
            </p:extLst>
          </p:nvPr>
        </p:nvGraphicFramePr>
        <p:xfrm>
          <a:off x="141634" y="809600"/>
          <a:ext cx="8766313" cy="369199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89043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676508839"/>
                    </a:ext>
                  </a:extLst>
                </a:gridCol>
                <a:gridCol w="2832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364169271"/>
                    </a:ext>
                  </a:extLst>
                </a:gridCol>
                <a:gridCol w="1759226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60053931"/>
                    </a:ext>
                  </a:extLst>
                </a:gridCol>
                <a:gridCol w="11777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498011360"/>
                    </a:ext>
                  </a:extLst>
                </a:gridCol>
                <a:gridCol w="187849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579247023"/>
                    </a:ext>
                  </a:extLst>
                </a:gridCol>
                <a:gridCol w="260903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635373302"/>
                    </a:ext>
                  </a:extLst>
                </a:gridCol>
                <a:gridCol w="161759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146037858"/>
                    </a:ext>
                  </a:extLst>
                </a:gridCol>
              </a:tblGrid>
              <a:tr h="1646428"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 smtClean="0"/>
                    </a:p>
                    <a:p>
                      <a:pPr algn="ctr"/>
                      <a:endParaRPr lang="fr-FR" sz="1500" dirty="0" smtClean="0"/>
                    </a:p>
                    <a:p>
                      <a:pPr algn="ctr"/>
                      <a:r>
                        <a:rPr lang="fr-FR" sz="1500" dirty="0" smtClean="0"/>
                        <a:t>50 </a:t>
                      </a:r>
                      <a:r>
                        <a:rPr lang="fr-FR" sz="1500" dirty="0" err="1" smtClean="0"/>
                        <a:t>mL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dirty="0" smtClean="0"/>
                        <a:t>H</a:t>
                      </a:r>
                      <a:r>
                        <a:rPr lang="fr-FR" sz="1500" baseline="-25000" dirty="0" smtClean="0"/>
                        <a:t>2</a:t>
                      </a:r>
                      <a:r>
                        <a:rPr lang="fr-FR" sz="1500" baseline="0" dirty="0" smtClean="0"/>
                        <a:t>O</a:t>
                      </a:r>
                      <a:endParaRPr lang="fr-FR" sz="1500" dirty="0" smtClean="0"/>
                    </a:p>
                    <a:p>
                      <a:pPr algn="ctr"/>
                      <a:endParaRPr lang="fr-FR" sz="1100" dirty="0"/>
                    </a:p>
                    <a:p>
                      <a:pPr algn="ctr"/>
                      <a:r>
                        <a:rPr lang="fr-FR" sz="1500" dirty="0" smtClean="0"/>
                        <a:t> 15min</a:t>
                      </a:r>
                      <a:r>
                        <a:rPr lang="fr-FR" sz="1100" dirty="0" smtClean="0"/>
                        <a:t> </a:t>
                      </a:r>
                      <a:r>
                        <a:rPr lang="fr-FR" sz="1500" dirty="0"/>
                        <a:t>|</a:t>
                      </a:r>
                      <a:r>
                        <a:rPr lang="fr-FR" sz="1100" dirty="0"/>
                        <a:t> </a:t>
                      </a:r>
                      <a:r>
                        <a:rPr lang="fr-FR" sz="1600" dirty="0" smtClean="0"/>
                        <a:t>80</a:t>
                      </a:r>
                      <a:r>
                        <a:rPr lang="fr-FR" sz="1500" dirty="0" smtClean="0"/>
                        <a:t>°C</a:t>
                      </a:r>
                    </a:p>
                    <a:p>
                      <a:pPr algn="ctr"/>
                      <a:r>
                        <a:rPr lang="fr-FR" sz="1200" b="0" dirty="0" smtClean="0">
                          <a:latin typeface="Times"/>
                          <a:cs typeface="Times"/>
                        </a:rPr>
                        <a:t>(5mL acide éthanoïque goutte à goutte)</a:t>
                      </a:r>
                      <a:endParaRPr lang="fr-FR" sz="1200" b="0" dirty="0">
                        <a:latin typeface="Times"/>
                        <a:cs typeface="Time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402701178"/>
                  </a:ext>
                </a:extLst>
              </a:tr>
              <a:tr h="35406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4-aminophénol</a:t>
                      </a:r>
                      <a:endParaRPr lang="fr-FR" sz="11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Anhydride acétique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Paracétamol</a:t>
                      </a:r>
                      <a:endParaRPr lang="fr-FR" sz="11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Acide acétique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089108697"/>
                  </a:ext>
                </a:extLst>
              </a:tr>
              <a:tr h="549939">
                <a:tc>
                  <a:txBody>
                    <a:bodyPr/>
                    <a:lstStyle/>
                    <a:p>
                      <a:pPr algn="ctr"/>
                      <a:r>
                        <a:rPr lang="fr-FR" sz="1100" baseline="0" dirty="0" smtClean="0"/>
                        <a:t>5,50  g</a:t>
                      </a:r>
                      <a:br>
                        <a:rPr lang="fr-FR" sz="1100" baseline="0" dirty="0" smtClean="0"/>
                      </a:br>
                      <a:r>
                        <a:rPr lang="fr-FR" sz="1100" baseline="0" dirty="0" smtClean="0"/>
                        <a:t>5,04.10</a:t>
                      </a:r>
                      <a:r>
                        <a:rPr lang="fr-FR" sz="1100" baseline="30000" dirty="0" smtClean="0"/>
                        <a:t>-2</a:t>
                      </a:r>
                      <a:r>
                        <a:rPr lang="fr-FR" sz="1100" baseline="0" dirty="0" smtClean="0"/>
                        <a:t> mol</a:t>
                      </a:r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≈</a:t>
                      </a:r>
                      <a:r>
                        <a:rPr lang="fr-FR" sz="1100" baseline="0" dirty="0" smtClean="0"/>
                        <a:t> 7,0 </a:t>
                      </a:r>
                      <a:r>
                        <a:rPr lang="fr-FR" sz="1100" baseline="0" dirty="0" err="1" smtClean="0"/>
                        <a:t>mL</a:t>
                      </a:r>
                      <a:endParaRPr lang="fr-FR" sz="1100" baseline="0" dirty="0" smtClean="0"/>
                    </a:p>
                    <a:p>
                      <a:pPr algn="ctr"/>
                      <a:r>
                        <a:rPr lang="fr-FR" sz="1200" i="0" dirty="0" smtClean="0">
                          <a:latin typeface="+mn-lt"/>
                        </a:rPr>
                        <a:t>7,4.10</a:t>
                      </a:r>
                      <a:r>
                        <a:rPr lang="fr-FR" sz="1200" i="0" baseline="30000" dirty="0" smtClean="0">
                          <a:latin typeface="+mn-lt"/>
                        </a:rPr>
                        <a:t>-2</a:t>
                      </a:r>
                      <a:r>
                        <a:rPr lang="fr-FR" sz="1200" i="0" baseline="0" dirty="0" smtClean="0">
                          <a:latin typeface="+mn-lt"/>
                        </a:rPr>
                        <a:t> mol</a:t>
                      </a:r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482899904"/>
                  </a:ext>
                </a:extLst>
              </a:tr>
              <a:tr h="1141561">
                <a:tc>
                  <a:txBody>
                    <a:bodyPr/>
                    <a:lstStyle/>
                    <a:p>
                      <a:pPr algn="ctr"/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xmlns="" id="{2EBA85FE-F073-486F-8EEF-8FE0F073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104666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Protocole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la synthèse du paracétamol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xmlns="" id="{5AE6B7E5-DE76-459D-808F-CB7DA18ADBC6}"/>
              </a:ext>
            </a:extLst>
          </p:cNvPr>
          <p:cNvCxnSpPr>
            <a:cxnSpLocks/>
          </p:cNvCxnSpPr>
          <p:nvPr/>
        </p:nvCxnSpPr>
        <p:spPr>
          <a:xfrm>
            <a:off x="4129709" y="1586595"/>
            <a:ext cx="1065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RÃ©sultat de recherche d'images pour &quot;anhydride acÃ©tique&quot;">
            <a:extLst>
              <a:ext uri="{FF2B5EF4-FFF2-40B4-BE49-F238E27FC236}">
                <a16:creationId xmlns="" xmlns:a16="http://schemas.microsoft.com/office/drawing/2014/main" id="{E8AD83C6-905C-422A-9A5C-16E3E87C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37" y="1296880"/>
            <a:ext cx="1137655" cy="68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RÃ©sultat de recherche d'images pour &quot;acetic acid formula&quot;">
            <a:extLst>
              <a:ext uri="{FF2B5EF4-FFF2-40B4-BE49-F238E27FC236}">
                <a16:creationId xmlns="" xmlns:a16="http://schemas.microsoft.com/office/drawing/2014/main" id="{336B0188-933B-4691-8595-AF824C4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080" y="1087765"/>
            <a:ext cx="1134217" cy="9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Ã©sultat de recherche d'images pour &quot;para-aminophÃ©nol&quot;">
            <a:extLst>
              <a:ext uri="{FF2B5EF4-FFF2-40B4-BE49-F238E27FC236}">
                <a16:creationId xmlns="" xmlns:a16="http://schemas.microsoft.com/office/drawing/2014/main" id="{F33B8B29-A9C2-419C-AF2F-9BD1FBC2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3" y="1229594"/>
            <a:ext cx="1449647" cy="76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paracÃ©tamol&quot;">
            <a:extLst>
              <a:ext uri="{FF2B5EF4-FFF2-40B4-BE49-F238E27FC236}">
                <a16:creationId xmlns="" xmlns:a16="http://schemas.microsoft.com/office/drawing/2014/main" id="{D1F1E8E2-9B79-4929-A3AA-E9846288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62" y="1119889"/>
            <a:ext cx="1568121" cy="8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E306D988-8EF8-49DC-8FB5-F6B405D5A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935955" y="3701736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2900CB4D-C4F0-41A8-9A03-0A0E29BC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2496323" y="3630167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EB153794-75C0-40CD-AD27-A65C7077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32261" r="35597" b="40400"/>
          <a:stretch/>
        </p:blipFill>
        <p:spPr bwMode="auto">
          <a:xfrm>
            <a:off x="2760503" y="3367694"/>
            <a:ext cx="550151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874F3DDF-A081-4CEF-947B-A13E550C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1834" r="35597" b="72176"/>
          <a:stretch/>
        </p:blipFill>
        <p:spPr bwMode="auto">
          <a:xfrm>
            <a:off x="3071067" y="3675317"/>
            <a:ext cx="550152" cy="5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 descr="Image associÃ©e">
            <a:extLst>
              <a:ext uri="{FF2B5EF4-FFF2-40B4-BE49-F238E27FC236}">
                <a16:creationId xmlns="" xmlns:a16="http://schemas.microsoft.com/office/drawing/2014/main" id="{F7E845C8-3946-45E5-99C4-0054D9F7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43" y="35837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7" descr="Image associÃ©e">
            <a:extLst>
              <a:ext uri="{FF2B5EF4-FFF2-40B4-BE49-F238E27FC236}">
                <a16:creationId xmlns="" xmlns:a16="http://schemas.microsoft.com/office/drawing/2014/main" id="{B6945904-975A-427F-9F7C-B4E6A1D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936" y="35876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7D30B2FE-5458-4A09-BC44-DACD5665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5937013" y="3506873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25B85781-7B7F-46E9-95FE-F7F80BF621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59" y="3462223"/>
            <a:ext cx="446898" cy="448893"/>
          </a:xfrm>
          <a:prstGeom prst="rect">
            <a:avLst/>
          </a:prstGeom>
        </p:spPr>
      </p:pic>
      <p:pic>
        <p:nvPicPr>
          <p:cNvPr id="18" name="Picture 2" descr="https://orme-conseil.com/wp-content/uploads/2018/03/Pictogramme-CLP-%C3%A0-t%C3%A9l%C3%A9charger.jpg">
            <a:extLst>
              <a:ext uri="{FF2B5EF4-FFF2-40B4-BE49-F238E27FC236}">
                <a16:creationId xmlns="" xmlns:a16="http://schemas.microsoft.com/office/drawing/2014/main" id="{ABF409D7-E903-4CDB-8722-B2806EB7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64495" r="1919" b="8166"/>
          <a:stretch/>
        </p:blipFill>
        <p:spPr bwMode="auto">
          <a:xfrm>
            <a:off x="267582" y="3687417"/>
            <a:ext cx="61538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90" y="528298"/>
            <a:ext cx="4112610" cy="413766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5FEA5-6429-408C-843B-3041227FC35A}" type="slidenum">
              <a:rPr lang="fr-FR" sz="900"/>
              <a:t>12</a:t>
            </a:fld>
            <a:endParaRPr lang="fr-FR" sz="9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4832"/>
            <a:ext cx="5901082" cy="465753"/>
          </a:xfrm>
        </p:spPr>
        <p:txBody>
          <a:bodyPr>
            <a:noAutofit/>
          </a:bodyPr>
          <a:lstStyle/>
          <a:p>
            <a:r>
              <a:rPr lang="fr-FR" sz="2800" spc="-28" dirty="0">
                <a:solidFill>
                  <a:srgbClr val="CF8182"/>
                </a:solidFill>
              </a:rPr>
              <a:t>Montage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synthèse du paracétamol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770884" y="3038507"/>
            <a:ext cx="2529221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5,5 g 4-aminophénol 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5mL acide éthanoïque pur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50mL</a:t>
            </a:r>
          </a:p>
          <a:p>
            <a:pPr marL="285750" indent="-285750">
              <a:buFont typeface="Arial"/>
              <a:buChar char="•"/>
            </a:pPr>
            <a:endParaRPr lang="fr-FR" i="1" dirty="0" smtClean="0">
              <a:latin typeface="Times"/>
              <a:cs typeface="Times"/>
            </a:endParaRPr>
          </a:p>
          <a:p>
            <a:endParaRPr lang="fr-FR" i="1" dirty="0"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3323521" y="1640467"/>
            <a:ext cx="228600" cy="2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21584" y="4714557"/>
            <a:ext cx="1649750" cy="33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 smtClean="0">
                <a:latin typeface="Times"/>
                <a:cs typeface="Times"/>
              </a:rPr>
              <a:t>Montage à reflux </a:t>
            </a:r>
            <a:endParaRPr lang="fr-FR" sz="1600" b="1" i="1" u="sng" dirty="0">
              <a:latin typeface="Times"/>
              <a:cs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30910" y="104769"/>
            <a:ext cx="1013090" cy="45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995334" y="1961095"/>
            <a:ext cx="1822977" cy="382073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70980" y="238296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>
                <a:latin typeface="Times"/>
                <a:cs typeface="Times"/>
              </a:rPr>
              <a:t>7mL anhydride éthanoïque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051779" y="3227800"/>
            <a:ext cx="2186317" cy="4641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655200C-27A6-467D-B19A-EE04D180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13</a:t>
            </a:fld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12BED85A-AEEF-46D7-A166-7C58C6CCA2DD}"/>
              </a:ext>
            </a:extLst>
          </p:cNvPr>
          <p:cNvSpPr/>
          <p:nvPr/>
        </p:nvSpPr>
        <p:spPr>
          <a:xfrm flipH="1">
            <a:off x="3497974" y="3100842"/>
            <a:ext cx="371475" cy="145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:a16="http://schemas.microsoft.com/office/drawing/2014/main" xmlns="" id="{53377E75-7509-462A-B732-E7C328F84DA9}"/>
              </a:ext>
            </a:extLst>
          </p:cNvPr>
          <p:cNvSpPr txBox="1"/>
          <p:nvPr/>
        </p:nvSpPr>
        <p:spPr>
          <a:xfrm>
            <a:off x="1362177" y="2864655"/>
            <a:ext cx="1836768" cy="623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4619">
            <a:off x="4328388" y="684993"/>
            <a:ext cx="1985976" cy="198658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D42C96D8-1194-443F-AF29-1DA3EA1D3949}"/>
              </a:ext>
            </a:extLst>
          </p:cNvPr>
          <p:cNvGrpSpPr/>
          <p:nvPr/>
        </p:nvGrpSpPr>
        <p:grpSpPr>
          <a:xfrm>
            <a:off x="3816358" y="1989595"/>
            <a:ext cx="1009174" cy="2228247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:a16="http://schemas.microsoft.com/office/drawing/2014/main" xmlns="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:a16="http://schemas.microsoft.com/office/drawing/2014/main" xmlns="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:a16="http://schemas.microsoft.com/office/drawing/2014/main" xmlns="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:a16="http://schemas.microsoft.com/office/drawing/2014/main" xmlns="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:a16="http://schemas.microsoft.com/office/drawing/2014/main" xmlns="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xmlns="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:a16="http://schemas.microsoft.com/office/drawing/2014/main" xmlns="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xmlns="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:a16="http://schemas.microsoft.com/office/drawing/2014/main" xmlns="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:a16="http://schemas.microsoft.com/office/drawing/2014/main" xmlns="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:a16="http://schemas.microsoft.com/office/drawing/2014/main" xmlns="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xmlns="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:a16="http://schemas.microsoft.com/office/drawing/2014/main" xmlns="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xmlns="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xmlns="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 flipV="1">
            <a:off x="5315861" y="1820343"/>
            <a:ext cx="94271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333672" y="1610807"/>
            <a:ext cx="11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Eau froide 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4598366" y="3418054"/>
            <a:ext cx="17183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437889" y="3216909"/>
            <a:ext cx="12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Fiole à vide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222531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Essorage sous pression réduite</a:t>
            </a:r>
          </a:p>
        </p:txBody>
      </p:sp>
    </p:spTree>
    <p:extLst>
      <p:ext uri="{BB962C8B-B14F-4D97-AF65-F5344CB8AC3E}">
        <p14:creationId xmlns:p14="http://schemas.microsoft.com/office/powerpoint/2010/main" val="156573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F284A6F-2156-4A72-BFA8-279770C0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la température de fusion</a:t>
            </a:r>
            <a:endParaRPr lang="fr-FR" dirty="0">
              <a:solidFill>
                <a:srgbClr val="FF6600"/>
              </a:solidFill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36899F0A-B108-4D7F-B10E-0FE4964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2" descr="Lot de 8 substances pour Banc Kofler - Jeulin">
            <a:extLst>
              <a:ext uri="{FF2B5EF4-FFF2-40B4-BE49-F238E27FC236}">
                <a16:creationId xmlns:a16="http://schemas.microsoft.com/office/drawing/2014/main" xmlns="" id="{90CABF52-028B-4B1D-9980-5EAC2DE0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27708"/>
          <a:stretch/>
        </p:blipFill>
        <p:spPr bwMode="auto">
          <a:xfrm>
            <a:off x="735225" y="1802906"/>
            <a:ext cx="4512236" cy="18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47305" y="3651169"/>
            <a:ext cx="120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/>
              <a:t>Banc </a:t>
            </a:r>
            <a:r>
              <a:rPr lang="fr-FR" sz="1600" b="1" i="1" dirty="0" err="1" smtClean="0"/>
              <a:t>Kofler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6032687" y="1893619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</a:t>
            </a:r>
            <a:r>
              <a:rPr lang="fr-FR" sz="1600" baseline="-25000" dirty="0" err="1" smtClean="0"/>
              <a:t>fus</a:t>
            </a:r>
            <a:r>
              <a:rPr lang="fr-FR" sz="1600" dirty="0" smtClean="0"/>
              <a:t> Paracétamol = 171 °C</a:t>
            </a:r>
          </a:p>
          <a:p>
            <a:r>
              <a:rPr lang="fr-FR" sz="1600" dirty="0" smtClean="0"/>
              <a:t>____________________</a:t>
            </a:r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smtClean="0"/>
              <a:t>Anhydride acétique  </a:t>
            </a:r>
            <a:r>
              <a:rPr lang="fr-FR" sz="1600" dirty="0"/>
              <a:t>= -</a:t>
            </a:r>
            <a:r>
              <a:rPr lang="fr-FR" sz="1600" dirty="0" smtClean="0"/>
              <a:t>73,1 </a:t>
            </a:r>
            <a:r>
              <a:rPr lang="fr-FR" sz="1600" dirty="0"/>
              <a:t>°C</a:t>
            </a:r>
          </a:p>
          <a:p>
            <a:endParaRPr lang="fr-FR" sz="1600" dirty="0" smtClean="0"/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err="1" smtClean="0"/>
              <a:t>Paraaminophénol</a:t>
            </a:r>
            <a:r>
              <a:rPr lang="fr-FR" sz="1600" dirty="0" smtClean="0"/>
              <a:t>  </a:t>
            </a:r>
            <a:r>
              <a:rPr lang="fr-FR" sz="1600" dirty="0"/>
              <a:t>= </a:t>
            </a:r>
            <a:r>
              <a:rPr lang="fr-FR" sz="1600" dirty="0" smtClean="0"/>
              <a:t>186-7 </a:t>
            </a:r>
            <a:r>
              <a:rPr lang="fr-FR" sz="1600" dirty="0"/>
              <a:t>°C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330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B79911D-B615-45F4-8733-40E6FF71FA56}"/>
              </a:ext>
            </a:extLst>
          </p:cNvPr>
          <p:cNvSpPr txBox="1"/>
          <p:nvPr/>
        </p:nvSpPr>
        <p:spPr>
          <a:xfrm>
            <a:off x="3380723" y="3026194"/>
            <a:ext cx="3853971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200" b="1" u="sng" dirty="0" smtClean="0"/>
              <a:t>Éluant :</a:t>
            </a:r>
            <a:r>
              <a:rPr lang="fr-FR" sz="1200" b="1" dirty="0" smtClean="0"/>
              <a:t> </a:t>
            </a:r>
            <a:r>
              <a:rPr lang="fr-FR" sz="1200" dirty="0" smtClean="0"/>
              <a:t>Acétate </a:t>
            </a:r>
            <a:r>
              <a:rPr lang="fr-FR" sz="1200" dirty="0"/>
              <a:t>de butyle (3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                Cyclohexane </a:t>
            </a:r>
            <a:r>
              <a:rPr lang="fr-FR" sz="1200" dirty="0"/>
              <a:t>(2 </a:t>
            </a:r>
            <a:r>
              <a:rPr lang="fr-FR" sz="1200" dirty="0" err="1"/>
              <a:t>mL</a:t>
            </a:r>
            <a:r>
              <a:rPr lang="fr-FR" sz="1200" dirty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Acide </a:t>
            </a:r>
            <a:r>
              <a:rPr lang="fr-FR" sz="1200" dirty="0"/>
              <a:t>méthanoïque (0,5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Acétone </a:t>
            </a:r>
            <a:r>
              <a:rPr lang="fr-FR" sz="1200" dirty="0"/>
              <a:t>(10 gouttes)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532963" y="759715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10" name="Arrondir un rectangle avec un coin du même côté 734">
            <a:extLst>
              <a:ext uri="{FF2B5EF4-FFF2-40B4-BE49-F238E27FC236}">
                <a16:creationId xmlns="" xmlns:a16="http://schemas.microsoft.com/office/drawing/2014/main" id="{BBD06ECA-D199-4FD9-81FD-761CB81F8BFB}"/>
              </a:ext>
            </a:extLst>
          </p:cNvPr>
          <p:cNvSpPr/>
          <p:nvPr/>
        </p:nvSpPr>
        <p:spPr>
          <a:xfrm rot="10800000" flipH="1">
            <a:off x="6080945" y="152834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1" name="Parallélogramme 10">
            <a:extLst>
              <a:ext uri="{FF2B5EF4-FFF2-40B4-BE49-F238E27FC236}">
                <a16:creationId xmlns="" xmlns:a16="http://schemas.microsoft.com/office/drawing/2014/main" id="{3EB2DF32-3C3B-406F-B3F4-A8164082033E}"/>
              </a:ext>
            </a:extLst>
          </p:cNvPr>
          <p:cNvSpPr/>
          <p:nvPr/>
        </p:nvSpPr>
        <p:spPr>
          <a:xfrm rot="21208233">
            <a:off x="6152662" y="176482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="" xmlns:a16="http://schemas.microsoft.com/office/drawing/2014/main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6080945" y="317034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975989" y="153077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236801" y="75971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776860" y="3333677"/>
            <a:ext cx="1072281" cy="4993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114176" y="2233789"/>
            <a:ext cx="6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Plaque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63462" y="2476903"/>
            <a:ext cx="516639" cy="6346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449247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458406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064156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834338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219429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8250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460587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288320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086835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834338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2219429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39138" y="714359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65" y="840478"/>
            <a:ext cx="3162300" cy="2565400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828573" y="32202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482455" y="2480374"/>
            <a:ext cx="110872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99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301107"/>
            <a:ext cx="8520600" cy="572877"/>
          </a:xfrm>
        </p:spPr>
        <p:txBody>
          <a:bodyPr/>
          <a:lstStyle/>
          <a:p>
            <a:r>
              <a:rPr lang="fr-FR" dirty="0"/>
              <a:t>Recristallisation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45358"/>
          <a:stretch/>
        </p:blipFill>
        <p:spPr>
          <a:xfrm>
            <a:off x="432442" y="2113073"/>
            <a:ext cx="2904188" cy="14863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54523"/>
          <a:stretch/>
        </p:blipFill>
        <p:spPr>
          <a:xfrm>
            <a:off x="3490346" y="2115459"/>
            <a:ext cx="2543553" cy="1564139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315"/>
              </p:ext>
            </p:extLst>
          </p:nvPr>
        </p:nvGraphicFramePr>
        <p:xfrm>
          <a:off x="384887" y="1029902"/>
          <a:ext cx="6096000" cy="1112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Impuretés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Produit</a:t>
                      </a:r>
                      <a:r>
                        <a:rPr lang="fr-FR" sz="1400" baseline="0" dirty="0" smtClean="0"/>
                        <a:t> d'intérêt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 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Froid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Non soluble à froid (recristallisation)</a:t>
                      </a:r>
                      <a:endParaRPr lang="fr-FR" sz="1400" dirty="0"/>
                    </a:p>
                  </a:txBody>
                  <a:tcPr marT="45734" marB="45734"/>
                </a:tc>
              </a:tr>
            </a:tbl>
          </a:graphicData>
        </a:graphic>
      </p:graphicFrame>
      <p:sp>
        <p:nvSpPr>
          <p:cNvPr id="9" name="Accolade ouvrante 8"/>
          <p:cNvSpPr/>
          <p:nvPr/>
        </p:nvSpPr>
        <p:spPr>
          <a:xfrm rot="16200000">
            <a:off x="1551744" y="2381626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66514" y="3958830"/>
            <a:ext cx="244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Dissolution du brut réactionnel (Produit d’intérêt + impuretés) en chauffant</a:t>
            </a:r>
            <a:endParaRPr lang="fr-FR" dirty="0"/>
          </a:p>
        </p:txBody>
      </p:sp>
      <p:sp>
        <p:nvSpPr>
          <p:cNvPr id="11" name="Accolade ouvrante 10"/>
          <p:cNvSpPr/>
          <p:nvPr/>
        </p:nvSpPr>
        <p:spPr>
          <a:xfrm rot="16200000">
            <a:off x="4532284" y="2387567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547054" y="4053725"/>
            <a:ext cx="244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refroidit : Cristallisation du produit d’intérêt.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6" y="0"/>
            <a:ext cx="2201043" cy="434756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646333" y="4418142"/>
            <a:ext cx="265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Montage recristallisatio</a:t>
            </a:r>
            <a:r>
              <a:rPr lang="fr-FR" b="1" i="1" u="sng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2924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C7706CC-8AAD-45DA-A38E-D50D719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IR du paracétamol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354D067-C02A-4EF4-873F-A923A6D5F1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18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C0A585B3-8B28-4885-B47D-255513EE2239}"/>
              </a:ext>
            </a:extLst>
          </p:cNvPr>
          <p:cNvGrpSpPr/>
          <p:nvPr/>
        </p:nvGrpSpPr>
        <p:grpSpPr>
          <a:xfrm>
            <a:off x="921357" y="1407620"/>
            <a:ext cx="7560692" cy="3581556"/>
            <a:chOff x="1097280" y="1764634"/>
            <a:chExt cx="9796006" cy="4695151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2B55FA1F-1A92-4435-A57F-9F057AC2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24" b="21806"/>
            <a:stretch/>
          </p:blipFill>
          <p:spPr>
            <a:xfrm>
              <a:off x="1097280" y="1764634"/>
              <a:ext cx="9796006" cy="4695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8FBE8DFD-06BA-48C2-89BE-A0E48E8830D8}"/>
                </a:ext>
              </a:extLst>
            </p:cNvPr>
            <p:cNvSpPr/>
            <p:nvPr/>
          </p:nvSpPr>
          <p:spPr>
            <a:xfrm>
              <a:off x="6826857" y="1838088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8">
                  <a:extLst>
                    <a:ext uri="{FF2B5EF4-FFF2-40B4-BE49-F238E27FC236}">
                      <a16:creationId xmlns="" xmlns:a16="http://schemas.microsoft.com/office/drawing/2014/main" id="{6B37BDF2-21EA-4742-AFB5-9DC6E82B66C7}"/>
                    </a:ext>
                  </a:extLst>
                </p:cNvPr>
                <p:cNvSpPr txBox="1"/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:endParaRPr lang="fr-FR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sz="12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 xmlns="">
            <p:sp>
              <p:nvSpPr>
                <p:cNvPr id="7" name="ZoneTexte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B37BDF2-21EA-4742-AFB5-9DC6E82B6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Ellipse 7">
              <a:extLst>
                <a:ext uri="{FF2B5EF4-FFF2-40B4-BE49-F238E27FC236}">
                  <a16:creationId xmlns="" xmlns:a16="http://schemas.microsoft.com/office/drawing/2014/main" id="{426DA13D-0CC5-495D-BCBC-25DBB6C758AE}"/>
                </a:ext>
              </a:extLst>
            </p:cNvPr>
            <p:cNvSpPr/>
            <p:nvPr/>
          </p:nvSpPr>
          <p:spPr>
            <a:xfrm>
              <a:off x="2637652" y="310294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9">
                  <a:extLst>
                    <a:ext uri="{FF2B5EF4-FFF2-40B4-BE49-F238E27FC236}">
                      <a16:creationId xmlns="" xmlns:a16="http://schemas.microsoft.com/office/drawing/2014/main" id="{F7199960-3F05-44AE-9F1C-1E8BE1AE2DAF}"/>
                    </a:ext>
                  </a:extLst>
                </p:cNvPr>
                <p:cNvSpPr txBox="1"/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3000 – 3200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9" name="ZoneTexte 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7199960-3F05-44AE-9F1C-1E8BE1AE2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Ellipse 9">
              <a:extLst>
                <a:ext uri="{FF2B5EF4-FFF2-40B4-BE49-F238E27FC236}">
                  <a16:creationId xmlns="" xmlns:a16="http://schemas.microsoft.com/office/drawing/2014/main" id="{E6B6C837-E03A-42B3-9D88-326D89287AB5}"/>
                </a:ext>
              </a:extLst>
            </p:cNvPr>
            <p:cNvSpPr/>
            <p:nvPr/>
          </p:nvSpPr>
          <p:spPr>
            <a:xfrm>
              <a:off x="2851204" y="2910771"/>
              <a:ext cx="397566" cy="2057689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1">
                  <a:extLst>
                    <a:ext uri="{FF2B5EF4-FFF2-40B4-BE49-F238E27FC236}">
                      <a16:creationId xmlns="" xmlns:a16="http://schemas.microsoft.com/office/drawing/2014/main" id="{A5DF8A2A-3315-486F-8081-F013381BA3B9}"/>
                    </a:ext>
                  </a:extLst>
                </p:cNvPr>
                <p:cNvSpPr txBox="1"/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1650 - 1700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11" name="ZoneTexte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DF8A2A-3315-486F-8081-F013381BA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Ellipse 11">
              <a:extLst>
                <a:ext uri="{FF2B5EF4-FFF2-40B4-BE49-F238E27FC236}">
                  <a16:creationId xmlns="" xmlns:a16="http://schemas.microsoft.com/office/drawing/2014/main" id="{D37B437C-374F-4A34-B7A7-80012ACD6EF3}"/>
                </a:ext>
              </a:extLst>
            </p:cNvPr>
            <p:cNvSpPr/>
            <p:nvPr/>
          </p:nvSpPr>
          <p:spPr>
            <a:xfrm>
              <a:off x="6230509" y="256364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="" xmlns:a16="http://schemas.microsoft.com/office/drawing/2014/main" id="{488D4CAE-D6CE-4493-912D-70736F9FBCE8}"/>
                </a:ext>
              </a:extLst>
            </p:cNvPr>
            <p:cNvSpPr/>
            <p:nvPr/>
          </p:nvSpPr>
          <p:spPr>
            <a:xfrm>
              <a:off x="6469970" y="2563645"/>
              <a:ext cx="335135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4">
                  <a:extLst>
                    <a:ext uri="{FF2B5EF4-FFF2-40B4-BE49-F238E27FC236}">
                      <a16:creationId xmlns="" xmlns:a16="http://schemas.microsoft.com/office/drawing/2014/main" id="{AAF6A7A9-DE69-404D-B1E0-12C0699A6529}"/>
                    </a:ext>
                  </a:extLst>
                </p:cNvPr>
                <p:cNvSpPr txBox="1"/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1600</a:t>
                  </a:r>
                </a:p>
                <a:p>
                  <a:endParaRPr lang="fr-FR" sz="1200" dirty="0"/>
                </a:p>
              </p:txBody>
            </p:sp>
          </mc:Choice>
          <mc:Fallback xmlns="">
            <p:sp>
              <p:nvSpPr>
                <p:cNvPr id="14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AF6A7A9-DE69-404D-B1E0-12C0699A6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060B13BF-A0A5-4E0E-9FB4-7BB6CA26BC9C}"/>
              </a:ext>
            </a:extLst>
          </p:cNvPr>
          <p:cNvGrpSpPr/>
          <p:nvPr/>
        </p:nvGrpSpPr>
        <p:grpSpPr>
          <a:xfrm>
            <a:off x="6838123" y="175669"/>
            <a:ext cx="1669184" cy="1088404"/>
            <a:chOff x="9117497" y="234153"/>
            <a:chExt cx="2225579" cy="1450757"/>
          </a:xfrm>
        </p:grpSpPr>
        <p:pic>
          <p:nvPicPr>
            <p:cNvPr id="16" name="Picture 4" descr="RÃ©sultat de recherche d'images pour &quot;paracÃ©tamol&quot;">
              <a:extLst>
                <a:ext uri="{FF2B5EF4-FFF2-40B4-BE49-F238E27FC236}">
                  <a16:creationId xmlns="" xmlns:a16="http://schemas.microsoft.com/office/drawing/2014/main" id="{255AD3CC-EC32-46C2-835D-689DE2A91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487" y="424245"/>
              <a:ext cx="2092589" cy="1123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lipse 16">
              <a:extLst>
                <a:ext uri="{FF2B5EF4-FFF2-40B4-BE49-F238E27FC236}">
                  <a16:creationId xmlns="" xmlns:a16="http://schemas.microsoft.com/office/drawing/2014/main" id="{9A2EED3A-02CD-4FB7-927C-6C51C37939D4}"/>
                </a:ext>
              </a:extLst>
            </p:cNvPr>
            <p:cNvSpPr/>
            <p:nvPr/>
          </p:nvSpPr>
          <p:spPr>
            <a:xfrm>
              <a:off x="9117497" y="1099929"/>
              <a:ext cx="569842" cy="584981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="" xmlns:a16="http://schemas.microsoft.com/office/drawing/2014/main" id="{1F8875E0-4FFD-4B26-B9EE-12538A4CFB46}"/>
                </a:ext>
              </a:extLst>
            </p:cNvPr>
            <p:cNvSpPr/>
            <p:nvPr/>
          </p:nvSpPr>
          <p:spPr>
            <a:xfrm>
              <a:off x="10948616" y="661255"/>
              <a:ext cx="171283" cy="886013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="" xmlns:a16="http://schemas.microsoft.com/office/drawing/2014/main" id="{483B5839-27AD-4D2D-932E-D7A1477489FD}"/>
                </a:ext>
              </a:extLst>
            </p:cNvPr>
            <p:cNvSpPr/>
            <p:nvPr/>
          </p:nvSpPr>
          <p:spPr>
            <a:xfrm>
              <a:off x="10595778" y="234153"/>
              <a:ext cx="312487" cy="853879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9328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au oxygénée 30 volumes LABORATOIRES GILBERT : le flacon de 250 ml ...">
            <a:extLst>
              <a:ext uri="{FF2B5EF4-FFF2-40B4-BE49-F238E27FC236}">
                <a16:creationId xmlns="" xmlns:a16="http://schemas.microsoft.com/office/drawing/2014/main" id="{D16D7B7E-DDF8-4982-98D8-0FA9CC37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0" r="27460"/>
          <a:stretch/>
        </p:blipFill>
        <p:spPr bwMode="auto">
          <a:xfrm>
            <a:off x="7724745" y="2297759"/>
            <a:ext cx="680936" cy="15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A3FCB3F-943D-45EB-8BBB-61893574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  <p:pic>
        <p:nvPicPr>
          <p:cNvPr id="1028" name="Picture 4" descr="Bétadine dermique 10% solution 125ml - Désinfectant peau et brûlures">
            <a:extLst>
              <a:ext uri="{FF2B5EF4-FFF2-40B4-BE49-F238E27FC236}">
                <a16:creationId xmlns="" xmlns:a16="http://schemas.microsoft.com/office/drawing/2014/main" id="{E6A430C5-A1F7-462A-A6C4-57FA3BEEA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8" r="26364"/>
          <a:stretch/>
        </p:blipFill>
        <p:spPr bwMode="auto">
          <a:xfrm>
            <a:off x="6307243" y="2168194"/>
            <a:ext cx="844827" cy="18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liprane 1000mg, 8 comprimés - paracétamol en comprimé">
            <a:extLst>
              <a:ext uri="{FF2B5EF4-FFF2-40B4-BE49-F238E27FC236}">
                <a16:creationId xmlns="" xmlns:a16="http://schemas.microsoft.com/office/drawing/2014/main" id="{207E52F4-8096-4BF5-8B1F-8569246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32" y="3855816"/>
            <a:ext cx="865481" cy="5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pirine Protect 100 mg 30 comprimés - Antigrégant cardio-vasculaire">
            <a:extLst>
              <a:ext uri="{FF2B5EF4-FFF2-40B4-BE49-F238E27FC236}">
                <a16:creationId xmlns="" xmlns:a16="http://schemas.microsoft.com/office/drawing/2014/main" id="{29226B3A-9542-4FED-9832-E37822252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4435"/>
          <a:stretch/>
        </p:blipFill>
        <p:spPr bwMode="auto">
          <a:xfrm>
            <a:off x="1929770" y="959119"/>
            <a:ext cx="1299159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racétamol 1 gr BIOGARAN boîte de 8 cps - Mon pharmacien conseil">
            <a:extLst>
              <a:ext uri="{FF2B5EF4-FFF2-40B4-BE49-F238E27FC236}">
                <a16:creationId xmlns="" xmlns:a16="http://schemas.microsoft.com/office/drawing/2014/main" id="{51D24904-D945-4027-B24B-6DB98724E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b="22768"/>
          <a:stretch/>
        </p:blipFill>
        <p:spPr bwMode="auto">
          <a:xfrm>
            <a:off x="1005216" y="3071985"/>
            <a:ext cx="1228813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falgan® 500 mg - shop-pharmacie.fr">
            <a:extLst>
              <a:ext uri="{FF2B5EF4-FFF2-40B4-BE49-F238E27FC236}">
                <a16:creationId xmlns="" xmlns:a16="http://schemas.microsoft.com/office/drawing/2014/main" id="{414D144C-11C3-4BBE-9995-1396495A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17" y="3347831"/>
            <a:ext cx="1200617" cy="12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pirine du rhone 500mg comprimés, Boîte de 50 comprimés">
            <a:extLst>
              <a:ext uri="{FF2B5EF4-FFF2-40B4-BE49-F238E27FC236}">
                <a16:creationId xmlns="" xmlns:a16="http://schemas.microsoft.com/office/drawing/2014/main" id="{10ECB752-5C6E-4A81-A1CB-CC44550D3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6" b="21562"/>
          <a:stretch/>
        </p:blipFill>
        <p:spPr bwMode="auto">
          <a:xfrm>
            <a:off x="4703763" y="862778"/>
            <a:ext cx="162108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égic 1000 mg adultes en sachets - Aspirine - Douleurs et fièvre">
            <a:extLst>
              <a:ext uri="{FF2B5EF4-FFF2-40B4-BE49-F238E27FC236}">
                <a16:creationId xmlns="" xmlns:a16="http://schemas.microsoft.com/office/drawing/2014/main" id="{51B41C0A-4454-4453-900B-335635794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2" b="12105"/>
          <a:stretch/>
        </p:blipFill>
        <p:spPr bwMode="auto">
          <a:xfrm>
            <a:off x="3404603" y="1444343"/>
            <a:ext cx="1299159" cy="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0377" y="170085"/>
            <a:ext cx="767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C26B6F"/>
                </a:solidFill>
              </a:rPr>
              <a:t>Produits pharmaceutiques couramment rencontrés</a:t>
            </a:r>
            <a:endParaRPr lang="fr-FR" sz="2800" dirty="0">
              <a:solidFill>
                <a:srgbClr val="C26B6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49140" y="4048036"/>
            <a:ext cx="1142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Antiseptique</a:t>
            </a:r>
            <a:endParaRPr lang="fr-FR" sz="1400" i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2936966" y="2381197"/>
            <a:ext cx="244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</a:t>
            </a:r>
            <a:r>
              <a:rPr lang="fr-FR" sz="1400" i="1" u="sng" dirty="0" err="1" smtClean="0"/>
              <a:t>based’aspirine</a:t>
            </a:r>
            <a:endParaRPr lang="fr-FR" sz="1400" i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640005" y="4483911"/>
            <a:ext cx="291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base de paracétamol</a:t>
            </a:r>
            <a:endParaRPr lang="fr-FR" sz="1400" i="1" u="sng" dirty="0"/>
          </a:p>
        </p:txBody>
      </p:sp>
    </p:spTree>
    <p:extLst>
      <p:ext uri="{BB962C8B-B14F-4D97-AF65-F5344CB8AC3E}">
        <p14:creationId xmlns:p14="http://schemas.microsoft.com/office/powerpoint/2010/main" val="200890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959" y="287910"/>
            <a:ext cx="5003793" cy="39253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fr-FR" sz="2100" spc="-2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Contrôle qualité d’un sérum physiologique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" y="735900"/>
            <a:ext cx="3592171" cy="269496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01960" y="3409833"/>
            <a:ext cx="489458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i="1" dirty="0" smtClean="0"/>
              <a:t>Sérum Physiologique concentration massique 9g/L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75161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4" y="1661063"/>
            <a:ext cx="3579677" cy="267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2594112" y="2008324"/>
                <a:ext cx="1411357" cy="623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68580" tIns="34290" rIns="68580" bIns="3429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458203" y="1792715"/>
            <a:ext cx="2319460" cy="623248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Nitrate d’argent AgNO</a:t>
            </a:r>
            <a:r>
              <a:rPr lang="fr-FR" baseline="-25000" dirty="0" smtClean="0"/>
              <a:t>3</a:t>
            </a:r>
          </a:p>
          <a:p>
            <a:r>
              <a:rPr lang="fr-FR" dirty="0"/>
              <a:t>C</a:t>
            </a:r>
            <a:r>
              <a:rPr lang="fr-FR" baseline="-25000" dirty="0"/>
              <a:t>0</a:t>
            </a:r>
            <a:r>
              <a:rPr lang="fr-FR" dirty="0"/>
              <a:t>=0,1 mol/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490562" y="3412933"/>
            <a:ext cx="2641814" cy="623248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Solution de </a:t>
            </a:r>
            <a:r>
              <a:rPr lang="fr-FR" dirty="0" err="1" smtClean="0"/>
              <a:t>NaCl</a:t>
            </a:r>
            <a:r>
              <a:rPr lang="fr-FR" dirty="0" smtClean="0"/>
              <a:t> (V=10mL)</a:t>
            </a:r>
          </a:p>
          <a:p>
            <a:r>
              <a:rPr lang="fr-FR" dirty="0" smtClean="0"/>
              <a:t>C = ??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30413" y="2151257"/>
            <a:ext cx="2423362" cy="274690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b="1" u="sng" dirty="0" smtClean="0"/>
              <a:t>Réaction support de titrage :</a:t>
            </a:r>
          </a:p>
          <a:p>
            <a:endParaRPr lang="fr-FR" dirty="0"/>
          </a:p>
          <a:p>
            <a:r>
              <a:rPr lang="fr-FR" dirty="0" smtClean="0"/>
              <a:t>Ag</a:t>
            </a:r>
            <a:r>
              <a:rPr lang="fr-FR" baseline="30000" dirty="0" smtClean="0"/>
              <a:t>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dirty="0" err="1" smtClean="0">
                <a:ea typeface="Wingdings"/>
                <a:cs typeface="Wingdings"/>
                <a:sym typeface="Wingdings"/>
              </a:rPr>
              <a:t>AgCl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(s)</a:t>
            </a:r>
          </a:p>
          <a:p>
            <a:endParaRPr lang="fr-FR" baseline="-25000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b="1" u="sng" dirty="0" smtClean="0">
                <a:ea typeface="Wingdings"/>
                <a:cs typeface="Wingdings"/>
                <a:sym typeface="Wingdings"/>
              </a:rPr>
              <a:t>Relation à l’équivalence :</a:t>
            </a:r>
            <a:r>
              <a:rPr lang="fr-FR" b="1" dirty="0" smtClean="0">
                <a:ea typeface="Wingdings"/>
                <a:cs typeface="Wingdings"/>
                <a:sym typeface="Wingdings"/>
              </a:rPr>
              <a:t> </a:t>
            </a:r>
          </a:p>
          <a:p>
            <a:pPr algn="ctr"/>
            <a:endParaRPr lang="fr-FR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n(Ag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+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)=n(Cl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-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</a:t>
            </a: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C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0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.V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éq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=C.V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438633" y="2828744"/>
            <a:ext cx="34289" cy="80395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793729" y="2957773"/>
            <a:ext cx="6620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3" idx="0"/>
          </p:cNvCxnSpPr>
          <p:nvPr/>
        </p:nvCxnSpPr>
        <p:spPr>
          <a:xfrm rot="16200000" flipH="1" flipV="1">
            <a:off x="494554" y="2790584"/>
            <a:ext cx="923064" cy="999384"/>
          </a:xfrm>
          <a:prstGeom prst="curvedConnector4">
            <a:avLst>
              <a:gd name="adj1" fmla="val -18580"/>
              <a:gd name="adj2" fmla="val 5085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0" y="3771658"/>
            <a:ext cx="830997" cy="20781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900" dirty="0"/>
              <a:t>conductimètre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466387" y="3205910"/>
            <a:ext cx="887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401030" y="3027253"/>
            <a:ext cx="1713149" cy="25399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200" dirty="0"/>
              <a:t>Cellule </a:t>
            </a:r>
            <a:r>
              <a:rPr lang="fr-FR" sz="1200" dirty="0" err="1"/>
              <a:t>conductimétrique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604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380"/>
            <a:ext cx="7543800" cy="624995"/>
          </a:xfrm>
        </p:spPr>
        <p:txBody>
          <a:bodyPr/>
          <a:lstStyle/>
          <a:p>
            <a:r>
              <a:rPr lang="fr-FR" dirty="0"/>
              <a:t>Évolution de la </a:t>
            </a:r>
            <a:r>
              <a:rPr lang="fr-FR" dirty="0" smtClean="0"/>
              <a:t>conductivité  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422A0D2C-27F2-4B21-A8BB-C36C6303D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913"/>
              </p:ext>
            </p:extLst>
          </p:nvPr>
        </p:nvGraphicFramePr>
        <p:xfrm>
          <a:off x="149087" y="1263460"/>
          <a:ext cx="8875639" cy="2589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57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52995930"/>
                    </a:ext>
                  </a:extLst>
                </a:gridCol>
                <a:gridCol w="1272209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490497947"/>
                    </a:ext>
                  </a:extLst>
                </a:gridCol>
                <a:gridCol w="1063487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415937721"/>
                    </a:ext>
                  </a:extLst>
                </a:gridCol>
                <a:gridCol w="13119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44829793"/>
                    </a:ext>
                  </a:extLst>
                </a:gridCol>
                <a:gridCol w="1351721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933813553"/>
                    </a:ext>
                  </a:extLst>
                </a:gridCol>
                <a:gridCol w="1292087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226499412"/>
                    </a:ext>
                  </a:extLst>
                </a:gridCol>
                <a:gridCol w="1371596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873208135"/>
                    </a:ext>
                  </a:extLst>
                </a:gridCol>
              </a:tblGrid>
              <a:tr h="63289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Espèces en jeu dans le dosage</a:t>
                      </a:r>
                    </a:p>
                  </a:txBody>
                  <a:tcPr marL="68580" marR="68580" marT="34301" marB="34301"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 smtClean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Conductivité totale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421764218"/>
                  </a:ext>
                </a:extLst>
              </a:tr>
              <a:tr h="1002724">
                <a:tc row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Variation des </a:t>
                      </a:r>
                      <a:r>
                        <a:rPr lang="fr-FR" sz="1000" b="1" dirty="0"/>
                        <a:t>concentrations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Avant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&lt;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(réagissent </a:t>
                      </a:r>
                      <a:r>
                        <a:rPr lang="fr-FR" sz="1000" dirty="0" smtClean="0"/>
                        <a:t>avec</a:t>
                      </a:r>
                      <a:r>
                        <a:rPr lang="fr-FR" sz="1000" baseline="0" dirty="0" smtClean="0"/>
                        <a:t> 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réagissent avec les ions chlorure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 smtClean="0"/>
                        <a:t>σ</a:t>
                      </a:r>
                      <a:r>
                        <a:rPr lang="fr-FR" sz="1000" dirty="0" smtClean="0"/>
                        <a:t>=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Na</a:t>
                      </a:r>
                      <a:r>
                        <a:rPr lang="fr-FR" sz="1000" baseline="-25000" dirty="0" smtClean="0"/>
                        <a:t>+</a:t>
                      </a:r>
                      <a:r>
                        <a:rPr lang="fr-FR" sz="1000" dirty="0" smtClean="0"/>
                        <a:t> .[Na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 + 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Cl</a:t>
                      </a:r>
                      <a:r>
                        <a:rPr lang="fr-FR" sz="1000" baseline="-25000" dirty="0" smtClean="0"/>
                        <a:t>-</a:t>
                      </a:r>
                      <a:r>
                        <a:rPr lang="fr-FR" sz="1000" dirty="0" smtClean="0"/>
                        <a:t> .[Cl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+ λ</a:t>
                      </a:r>
                      <a:r>
                        <a:rPr lang="fr-FR" sz="1000" baseline="-25000" dirty="0" smtClean="0"/>
                        <a:t>NO3-</a:t>
                      </a:r>
                      <a:r>
                        <a:rPr lang="fr-FR" sz="1000" dirty="0" smtClean="0"/>
                        <a:t> .[NO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3007047113"/>
                  </a:ext>
                </a:extLst>
              </a:tr>
              <a:tr h="95420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Après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&gt;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  </a:t>
                      </a:r>
                    </a:p>
                    <a:p>
                      <a:pPr algn="ctr"/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totalement consommés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85387682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ED563CD0-0403-43D3-A5FA-FEDA805E240C}"/>
              </a:ext>
            </a:extLst>
          </p:cNvPr>
          <p:cNvCxnSpPr/>
          <p:nvPr/>
        </p:nvCxnSpPr>
        <p:spPr>
          <a:xfrm>
            <a:off x="2704023" y="2192233"/>
            <a:ext cx="874672" cy="50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9750B0A2-5047-4EBC-82A7-3577B1CA9F9A}"/>
              </a:ext>
            </a:extLst>
          </p:cNvPr>
          <p:cNvCxnSpPr/>
          <p:nvPr/>
        </p:nvCxnSpPr>
        <p:spPr>
          <a:xfrm>
            <a:off x="2714264" y="3308836"/>
            <a:ext cx="823460" cy="50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3805473" y="2015460"/>
            <a:ext cx="934279" cy="417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5262466" y="3194888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="" xmlns:a16="http://schemas.microsoft.com/office/drawing/2014/main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6559524" y="2148029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="" xmlns:a16="http://schemas.microsoft.com/office/drawing/2014/main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6646793" y="3164156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ccolade ouvrante 6"/>
          <p:cNvSpPr/>
          <p:nvPr/>
        </p:nvSpPr>
        <p:spPr>
          <a:xfrm rot="5400000">
            <a:off x="3756403" y="12996"/>
            <a:ext cx="189561" cy="2150927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5400000">
            <a:off x="6218828" y="-141585"/>
            <a:ext cx="213475" cy="2446326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121256" y="665865"/>
            <a:ext cx="373004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Introduits au fur et à mesure (Burette)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1555" y="665866"/>
            <a:ext cx="2978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Présents initialement (Bécher)</a:t>
            </a:r>
            <a:endParaRPr lang="fr-FR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224071"/>
              </p:ext>
            </p:extLst>
          </p:nvPr>
        </p:nvGraphicFramePr>
        <p:xfrm>
          <a:off x="305141" y="4432665"/>
          <a:ext cx="6096000" cy="55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Ions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Cl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fr-FR" sz="10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err="1" smtClean="0"/>
                        <a:t>λ</a:t>
                      </a:r>
                      <a:r>
                        <a:rPr lang="fr-FR" sz="1000" dirty="0" smtClean="0"/>
                        <a:t> (mS.m</a:t>
                      </a:r>
                      <a:r>
                        <a:rPr lang="fr-FR" sz="1000" baseline="30000" dirty="0" smtClean="0"/>
                        <a:t>2</a:t>
                      </a:r>
                      <a:r>
                        <a:rPr lang="fr-FR" sz="1000" baseline="0" dirty="0" smtClean="0"/>
                        <a:t>.mol</a:t>
                      </a:r>
                      <a:r>
                        <a:rPr lang="fr-FR" sz="1000" baseline="30000" dirty="0" smtClean="0"/>
                        <a:t>-1</a:t>
                      </a:r>
                      <a:r>
                        <a:rPr lang="fr-FR" sz="1000" baseline="0" dirty="0" smtClean="0"/>
                        <a:t>)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5,01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7,63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6,19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7,14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="" xmlns:a16="http://schemas.microsoft.com/office/drawing/2014/main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27" y="0"/>
            <a:ext cx="7543800" cy="694497"/>
          </a:xfrm>
        </p:spPr>
        <p:txBody>
          <a:bodyPr/>
          <a:lstStyle/>
          <a:p>
            <a:r>
              <a:rPr lang="fr-FR" dirty="0"/>
              <a:t>Le paracétamol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CEECAA52-0886-4631-B1FD-AE31C92A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30759" r="43490" b="48911"/>
          <a:stretch/>
        </p:blipFill>
        <p:spPr>
          <a:xfrm>
            <a:off x="117990" y="2844871"/>
            <a:ext cx="8908019" cy="1851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6C3FBB9E-78A4-48FC-85B3-8953569B9E83}"/>
              </a:ext>
            </a:extLst>
          </p:cNvPr>
          <p:cNvSpPr/>
          <p:nvPr/>
        </p:nvSpPr>
        <p:spPr>
          <a:xfrm>
            <a:off x="321607" y="3845022"/>
            <a:ext cx="976099" cy="202239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="" xmlns:a16="http://schemas.microsoft.com/office/drawing/2014/main" id="{425B50DB-B279-4807-AB88-C73046279761}"/>
              </a:ext>
            </a:extLst>
          </p:cNvPr>
          <p:cNvSpPr/>
          <p:nvPr/>
        </p:nvSpPr>
        <p:spPr>
          <a:xfrm>
            <a:off x="626680" y="3499440"/>
            <a:ext cx="1058062" cy="271098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="" xmlns:a16="http://schemas.microsoft.com/office/drawing/2014/main" id="{6222D557-9879-4C58-8ACA-DBF8E1BFAC0F}"/>
              </a:ext>
            </a:extLst>
          </p:cNvPr>
          <p:cNvSpPr/>
          <p:nvPr/>
        </p:nvSpPr>
        <p:spPr>
          <a:xfrm>
            <a:off x="626680" y="4373429"/>
            <a:ext cx="1125920" cy="271097"/>
          </a:xfrm>
          <a:prstGeom prst="ellips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C451B246-68BB-45BF-90D9-B4D79F03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b="15789"/>
          <a:stretch/>
        </p:blipFill>
        <p:spPr>
          <a:xfrm>
            <a:off x="321607" y="777891"/>
            <a:ext cx="2609851" cy="1794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7031117-FFB1-485D-959C-1E8B0DE7ACD4}"/>
              </a:ext>
            </a:extLst>
          </p:cNvPr>
          <p:cNvSpPr/>
          <p:nvPr/>
        </p:nvSpPr>
        <p:spPr>
          <a:xfrm>
            <a:off x="4026563" y="915222"/>
            <a:ext cx="440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 médicament contient 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 moins une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principe actif 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;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excipients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80E17275-32B5-4681-8634-BAF864367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6" y="2209618"/>
            <a:ext cx="2763557" cy="14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A37C77E4-C8C0-46B9-AF74-FE476CDE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E49463CE-5B56-40A3-9942-11E10F08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dirty="0"/>
              <a:t>Développement d’un médicament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D7680D0-F223-4C64-A338-B627DF04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6197"/>
            <a:ext cx="8439150" cy="40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formes de l’Aspirine</a:t>
            </a:r>
            <a:endParaRPr lang="fr-FR" dirty="0"/>
          </a:p>
        </p:txBody>
      </p:sp>
      <p:pic>
        <p:nvPicPr>
          <p:cNvPr id="4" name="Image 3" descr="Capture d’écran 2020-05-16 à 22.53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0" t="10196" r="2705" b="9809"/>
          <a:stretch/>
        </p:blipFill>
        <p:spPr>
          <a:xfrm>
            <a:off x="3413232" y="1133904"/>
            <a:ext cx="5488384" cy="1349345"/>
          </a:xfrm>
          <a:prstGeom prst="rect">
            <a:avLst/>
          </a:prstGeom>
        </p:spPr>
      </p:pic>
      <p:pic>
        <p:nvPicPr>
          <p:cNvPr id="7" name="Image 6" descr="Capture d’écran 2020-05-16 à 20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" y="873105"/>
            <a:ext cx="2797195" cy="268064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92773" y="873106"/>
            <a:ext cx="2993664" cy="2800742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Capture d’écran 2020-05-16 à 23.28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95" y="2538121"/>
            <a:ext cx="3886200" cy="774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3418214" y="912114"/>
            <a:ext cx="5585457" cy="248959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Capture d’écran 2020-05-16 à 23.30.4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0"/>
          <a:stretch/>
        </p:blipFill>
        <p:spPr>
          <a:xfrm>
            <a:off x="3573409" y="3594474"/>
            <a:ext cx="2980901" cy="1448247"/>
          </a:xfrm>
          <a:prstGeom prst="rect">
            <a:avLst/>
          </a:prstGeom>
        </p:spPr>
      </p:pic>
      <p:pic>
        <p:nvPicPr>
          <p:cNvPr id="13" name="Image 12" descr="Capture d’écran 2020-05-16 à 23.30.5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" r="2420" b="-2"/>
          <a:stretch/>
        </p:blipFill>
        <p:spPr>
          <a:xfrm>
            <a:off x="153367" y="3707865"/>
            <a:ext cx="3044410" cy="14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2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3708" y="609279"/>
            <a:ext cx="7543800" cy="694497"/>
          </a:xfrm>
        </p:spPr>
        <p:txBody>
          <a:bodyPr/>
          <a:lstStyle/>
          <a:p>
            <a:r>
              <a:rPr lang="fr-FR" dirty="0" smtClean="0"/>
              <a:t>Expérience : </a:t>
            </a:r>
            <a:r>
              <a:rPr lang="fr-FR" dirty="0"/>
              <a:t>dissolution de l’aspirine en fonction du pH : efficacité dans l’estomac ou l’intestin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="" xmlns:a16="http://schemas.microsoft.com/office/drawing/2014/main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6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55718"/>
            <a:ext cx="8980992" cy="6944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400" dirty="0" smtClean="0"/>
              <a:t>Expérience : </a:t>
            </a:r>
            <a:r>
              <a:rPr lang="fr-FR" sz="2400" dirty="0"/>
              <a:t>dissolution de l’aspirine en fonction du pH : efficacité dans l’estomac ou l’intestin 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="" xmlns:a16="http://schemas.microsoft.com/office/drawing/2014/main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r 20"/>
          <p:cNvGrpSpPr/>
          <p:nvPr/>
        </p:nvGrpSpPr>
        <p:grpSpPr>
          <a:xfrm>
            <a:off x="4460916" y="2502571"/>
            <a:ext cx="193187" cy="40731"/>
            <a:chOff x="2878212" y="1781034"/>
            <a:chExt cx="681948" cy="150346"/>
          </a:xfrm>
        </p:grpSpPr>
        <p:grpSp>
          <p:nvGrpSpPr>
            <p:cNvPr id="18" name="Grouper 1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67" name="Connecteur droit 66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er 69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71" name="Connecteur droit 7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er 72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er 75"/>
          <p:cNvGrpSpPr/>
          <p:nvPr/>
        </p:nvGrpSpPr>
        <p:grpSpPr>
          <a:xfrm>
            <a:off x="6316308" y="4127952"/>
            <a:ext cx="257133" cy="65596"/>
            <a:chOff x="2878212" y="1781034"/>
            <a:chExt cx="681948" cy="150346"/>
          </a:xfrm>
        </p:grpSpPr>
        <p:grpSp>
          <p:nvGrpSpPr>
            <p:cNvPr id="77" name="Grouper 7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er 7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82" name="Connecteur droit 8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er 7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80" name="Connecteur droit 7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er 85"/>
          <p:cNvGrpSpPr/>
          <p:nvPr/>
        </p:nvGrpSpPr>
        <p:grpSpPr>
          <a:xfrm>
            <a:off x="4373636" y="4130316"/>
            <a:ext cx="501080" cy="116208"/>
            <a:chOff x="2878212" y="1781034"/>
            <a:chExt cx="681948" cy="150346"/>
          </a:xfrm>
        </p:grpSpPr>
        <p:grpSp>
          <p:nvGrpSpPr>
            <p:cNvPr id="87" name="Grouper 8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94" name="Connecteur droit 9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er 8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92" name="Connecteur droit 9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er 8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90" name="Connecteur droit 8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534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00B02AA1-4510-4AA2-94E2-43CF2E27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7" y="952266"/>
            <a:ext cx="7772400" cy="39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00B02AA1-4510-4AA2-94E2-43CF2E27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8"/>
          <a:stretch/>
        </p:blipFill>
        <p:spPr>
          <a:xfrm>
            <a:off x="104000" y="1349133"/>
            <a:ext cx="9044103" cy="21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6476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Été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5353</TotalTime>
  <Words>711</Words>
  <Application>Microsoft Macintosh PowerPoint</Application>
  <PresentationFormat>Personnalisé</PresentationFormat>
  <Paragraphs>214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Titre</vt:lpstr>
      <vt:lpstr>texte</vt:lpstr>
      <vt:lpstr>Merci</vt:lpstr>
      <vt:lpstr>Molécules de la santé</vt:lpstr>
      <vt:lpstr>Présentation PowerPoint</vt:lpstr>
      <vt:lpstr>Le paracétamol</vt:lpstr>
      <vt:lpstr>Développement d’un médicament </vt:lpstr>
      <vt:lpstr>Différentes formes de l’Aspirine</vt:lpstr>
      <vt:lpstr>Expérience : dissolution de l’aspirine en fonction du pH : efficacité dans l’estomac ou l’intestin  </vt:lpstr>
      <vt:lpstr>Expérience : dissolution de l’aspirine en fonction du pH : efficacité dans l’estomac ou l’intestin  </vt:lpstr>
      <vt:lpstr>De multiples méthodes d’extraction</vt:lpstr>
      <vt:lpstr>De multiples méthodes d’extraction</vt:lpstr>
      <vt:lpstr>Extraction de l’eugénol des clous de girofle par hydrodistillation</vt:lpstr>
      <vt:lpstr>Extraction de l’eugénol des clous de girofle</vt:lpstr>
      <vt:lpstr>Protocole de la synthèse du paracétamol</vt:lpstr>
      <vt:lpstr>Montage de synthèse du paracétamol</vt:lpstr>
      <vt:lpstr>Essorage sous pression réduite</vt:lpstr>
      <vt:lpstr>Mesure de la température de fusion</vt:lpstr>
      <vt:lpstr> Chromatographie sur Couche Mince</vt:lpstr>
      <vt:lpstr> Chromatographie sur Couche Mince</vt:lpstr>
      <vt:lpstr>Recristallisation</vt:lpstr>
      <vt:lpstr>Spectre IR du paracétamol</vt:lpstr>
      <vt:lpstr>Présentation PowerPoint</vt:lpstr>
      <vt:lpstr>Titrage des ions chlorures  par une solution de nitrate d’argent</vt:lpstr>
      <vt:lpstr>Évolution de la conductivité  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109</cp:revision>
  <cp:lastPrinted>2015-03-31T14:07:15Z</cp:lastPrinted>
  <dcterms:created xsi:type="dcterms:W3CDTF">2020-03-24T08:48:58Z</dcterms:created>
  <dcterms:modified xsi:type="dcterms:W3CDTF">2020-06-20T21:56:34Z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